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6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2016-09-21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ater.epa.gov/drink/contaminants/index.cfm" TargetMode="External"/><Relationship Id="rId2" Type="http://schemas.openxmlformats.org/officeDocument/2006/relationships/hyperlink" Target="http://www.lenntech.com/applications/drinking/standards/who-s-drinking-water-standard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orearth.net/lecture/enviro/water_qua/water_quality7.php" TargetMode="External"/><Relationship Id="rId4" Type="http://schemas.openxmlformats.org/officeDocument/2006/relationships/hyperlink" Target="http://www.lenntech.com/applications/drinking/standards/eu-s-drinking-water-standards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moohee21.com.ne.kr/ncwppicture/ws01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Ch.3. </a:t>
            </a:r>
            <a:r>
              <a:rPr lang="ko-KR" altLang="en-US" dirty="0" smtClean="0"/>
              <a:t>수질 </a:t>
            </a:r>
            <a:r>
              <a:rPr lang="en-US" altLang="ko-KR" dirty="0" smtClean="0"/>
              <a:t>Water Quality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수질이란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물의 물리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화학 및 생물학적 성질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 목적에 대한 물의 성질의 적합성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r>
              <a:rPr lang="ko-KR" altLang="en-US" dirty="0" smtClean="0"/>
              <a:t>사용 목적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음용수</a:t>
            </a:r>
            <a:r>
              <a:rPr lang="en-US" altLang="ko-KR" dirty="0" smtClean="0"/>
              <a:t>(</a:t>
            </a:r>
            <a:r>
              <a:rPr lang="ko-KR" altLang="en-US" dirty="0" smtClean="0"/>
              <a:t>식수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가정용수</a:t>
            </a:r>
            <a:r>
              <a:rPr lang="en-US" altLang="ko-KR" dirty="0" smtClean="0"/>
              <a:t> (</a:t>
            </a:r>
            <a:r>
              <a:rPr lang="ko-KR" altLang="en-US" dirty="0" smtClean="0"/>
              <a:t>샤워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세탁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농업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산업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여가생활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Hg: ‘</a:t>
            </a:r>
            <a:r>
              <a:rPr lang="en-US" altLang="ko-KR" dirty="0" err="1" smtClean="0"/>
              <a:t>Minamata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신장 훼손</a:t>
            </a:r>
            <a:endParaRPr lang="en-US" altLang="ko-KR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2483768" y="5301208"/>
            <a:ext cx="39661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http://healthandenergy.com/air_pollution_health_effects.htm /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1835696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i="1" dirty="0" smtClean="0"/>
              <a:t>Son With Birth Defects Due to Mercury Poisoning</a:t>
            </a:r>
            <a:endParaRPr lang="en-US" altLang="ko-KR" b="1" i="1" dirty="0"/>
          </a:p>
        </p:txBody>
      </p:sp>
      <p:pic>
        <p:nvPicPr>
          <p:cNvPr id="23554" name="Picture 2" descr="http://healthandenergy.com/images/mercury_minam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5876925" cy="3876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 fontScale="77500" lnSpcReduction="20000"/>
          </a:bodyPr>
          <a:lstStyle/>
          <a:p>
            <a:pPr lvl="2"/>
            <a:r>
              <a:rPr lang="en-US" altLang="ko-KR" dirty="0" smtClean="0"/>
              <a:t>F: </a:t>
            </a:r>
            <a:r>
              <a:rPr lang="ko-KR" altLang="en-US" dirty="0" smtClean="0"/>
              <a:t>뼈 관련 중독증</a:t>
            </a:r>
            <a:r>
              <a:rPr lang="en-US" altLang="ko-KR" dirty="0" smtClean="0"/>
              <a:t>(</a:t>
            </a:r>
            <a:r>
              <a:rPr lang="en-US" altLang="ko-KR" dirty="0" smtClean="0"/>
              <a:t>pain and tenderness of the bones); </a:t>
            </a:r>
            <a:r>
              <a:rPr lang="ko-KR" altLang="en-US" dirty="0" smtClean="0"/>
              <a:t>어린이의 경우 반상치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pic>
        <p:nvPicPr>
          <p:cNvPr id="6" name="Picture 5" descr="Skeleton Fluor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1247775" cy="2695575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555776" y="1390219"/>
            <a:ext cx="4378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ko-KR" dirty="0" smtClean="0"/>
              <a:t>Researchers </a:t>
            </a:r>
            <a:r>
              <a:rPr lang="en-US" altLang="ko-KR" dirty="0"/>
              <a:t>say in some villages nearly </a:t>
            </a:r>
          </a:p>
          <a:p>
            <a:r>
              <a:rPr lang="en-US" altLang="ko-KR" dirty="0"/>
              <a:t>all adults suffer skeletal </a:t>
            </a:r>
            <a:r>
              <a:rPr lang="en-US" altLang="ko-KR" dirty="0" err="1"/>
              <a:t>fluorosis</a:t>
            </a:r>
            <a:r>
              <a:rPr lang="en-US" altLang="ko-KR" dirty="0"/>
              <a:t>. China.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115616" y="2204864"/>
            <a:ext cx="36808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://ehpnet1.niehs.nih.gov/docs/1994/102-2/focus.html</a:t>
            </a:r>
          </a:p>
        </p:txBody>
      </p:sp>
      <p:pic>
        <p:nvPicPr>
          <p:cNvPr id="10" name="Picture 9" descr="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92896"/>
            <a:ext cx="3810000" cy="3571875"/>
          </a:xfrm>
          <a:prstGeom prst="rect">
            <a:avLst/>
          </a:prstGeom>
          <a:noFill/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46811" y="6237312"/>
            <a:ext cx="48971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://curezone.com/forums/fm.asp?i=919190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1800200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NO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, NO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: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개월 미만의 아기 </a:t>
            </a:r>
            <a:r>
              <a:rPr lang="en-US" altLang="ko-KR" dirty="0" smtClean="0"/>
              <a:t>"Blue </a:t>
            </a:r>
            <a:r>
              <a:rPr lang="en-US" altLang="ko-KR" dirty="0" smtClean="0"/>
              <a:t>baby syndrome"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즉시 치료하지 않으면 사망</a:t>
            </a:r>
            <a:r>
              <a:rPr lang="en-US" altLang="ko-KR" dirty="0" smtClean="0"/>
              <a:t>. </a:t>
            </a:r>
            <a:r>
              <a:rPr lang="ko-KR" altLang="en-US" dirty="0" smtClean="0"/>
              <a:t>증상</a:t>
            </a:r>
            <a:r>
              <a:rPr lang="en-US" altLang="ko-KR" dirty="0" smtClean="0"/>
              <a:t>: </a:t>
            </a:r>
            <a:r>
              <a:rPr lang="ko-KR" altLang="en-US" dirty="0" smtClean="0"/>
              <a:t>파래지며 호흡이 짧아짐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2051720" y="5301208"/>
            <a:ext cx="4802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http://www.bluebabysyndrome.org/87/how-to-identify-blue-baby-syndrome/ /</a:t>
            </a:r>
            <a:endParaRPr lang="ko-KR" altLang="en-US" sz="1000" dirty="0"/>
          </a:p>
        </p:txBody>
      </p:sp>
      <p:sp>
        <p:nvSpPr>
          <p:cNvPr id="5" name="직사각형 4"/>
          <p:cNvSpPr/>
          <p:nvPr/>
        </p:nvSpPr>
        <p:spPr>
          <a:xfrm>
            <a:off x="421196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/>
              <a:t>Fingertips get swollen. Medically this is called as “Clubbing</a:t>
            </a:r>
            <a:endParaRPr lang="en-US" altLang="ko-KR" dirty="0"/>
          </a:p>
        </p:txBody>
      </p:sp>
      <p:pic>
        <p:nvPicPr>
          <p:cNvPr id="24578" name="Picture 2" descr="Blue Baby Syndr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48880"/>
            <a:ext cx="2905125" cy="2181226"/>
          </a:xfrm>
          <a:prstGeom prst="rect">
            <a:avLst/>
          </a:prstGeom>
          <a:noFill/>
        </p:spPr>
      </p:pic>
      <p:pic>
        <p:nvPicPr>
          <p:cNvPr id="24579" name="Picture 3" descr="How to Identify Blue Baby Syndr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72816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ulturaleutro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408712" cy="4510987"/>
          </a:xfrm>
          <a:prstGeom prst="rect">
            <a:avLst/>
          </a:prstGeom>
          <a:noFill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331640" y="5373216"/>
            <a:ext cx="431400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/>
              <a:t>://library.thinkquest.org/04oct/01590/pollution/culturaleutroph.jpg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8208912" cy="5760640"/>
          </a:xfrm>
        </p:spPr>
        <p:txBody>
          <a:bodyPr>
            <a:normAutofit/>
          </a:bodyPr>
          <a:lstStyle/>
          <a:p>
            <a:r>
              <a:rPr lang="ko-KR" altLang="en-US" sz="2600" dirty="0" smtClean="0"/>
              <a:t>수질 항목</a:t>
            </a:r>
            <a:r>
              <a:rPr lang="en-US" altLang="ko-KR" sz="2600" dirty="0" smtClean="0"/>
              <a:t>: </a:t>
            </a:r>
            <a:r>
              <a:rPr lang="ko-KR" altLang="en-US" sz="2600" dirty="0" smtClean="0"/>
              <a:t>수질을 나타내는 구성 성분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의 함량</a:t>
            </a:r>
            <a:r>
              <a:rPr lang="en-US" altLang="ko-KR" sz="2600" dirty="0" smtClean="0"/>
              <a:t>) </a:t>
            </a:r>
            <a:r>
              <a:rPr lang="ko-KR" altLang="en-US" sz="2600" dirty="0" smtClean="0"/>
              <a:t>또는 성질</a:t>
            </a:r>
            <a:r>
              <a:rPr lang="en-US" altLang="ko-KR" sz="2600" dirty="0" smtClean="0"/>
              <a:t>.  </a:t>
            </a:r>
            <a:r>
              <a:rPr lang="ko-KR" altLang="en-US" sz="2600" dirty="0" smtClean="0"/>
              <a:t>수질 항목은 </a:t>
            </a:r>
            <a:r>
              <a:rPr lang="en-US" altLang="ko-KR" sz="2600" dirty="0" smtClean="0"/>
              <a:t>–</a:t>
            </a:r>
            <a:endParaRPr lang="en-US" altLang="ko-KR" sz="2600" dirty="0" smtClean="0"/>
          </a:p>
          <a:p>
            <a:pPr lvl="1"/>
            <a:r>
              <a:rPr lang="ko-KR" altLang="en-US" sz="2200" dirty="0" smtClean="0"/>
              <a:t>무기물항목</a:t>
            </a:r>
            <a:r>
              <a:rPr lang="en-US" altLang="ko-KR" sz="2200" dirty="0" smtClean="0"/>
              <a:t>:</a:t>
            </a:r>
            <a:endParaRPr lang="en-US" altLang="ko-KR" sz="2200" dirty="0" smtClean="0"/>
          </a:p>
          <a:p>
            <a:pPr lvl="2"/>
            <a:r>
              <a:rPr lang="ko-KR" altLang="en-US" sz="2000" dirty="0" smtClean="0"/>
              <a:t>음이온 성분</a:t>
            </a:r>
            <a:r>
              <a:rPr lang="en-US" altLang="ko-KR" sz="2000" dirty="0" smtClean="0"/>
              <a:t>: </a:t>
            </a:r>
            <a:r>
              <a:rPr lang="en-US" altLang="ko-KR" sz="2000" dirty="0" smtClean="0"/>
              <a:t>F, Cl, SO4, NO3, PO4</a:t>
            </a:r>
          </a:p>
          <a:p>
            <a:pPr lvl="2"/>
            <a:r>
              <a:rPr lang="ko-KR" altLang="en-US" sz="2000" dirty="0" smtClean="0"/>
              <a:t>양이온 성분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모든 금속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Pb</a:t>
            </a:r>
            <a:r>
              <a:rPr lang="en-US" altLang="ko-KR" sz="2000" dirty="0" smtClean="0"/>
              <a:t>, Cd, As, Se, Hg, </a:t>
            </a:r>
            <a:r>
              <a:rPr lang="ko-KR" altLang="en-US" sz="2000" dirty="0" smtClean="0"/>
              <a:t>등과 같은 중금속 포함</a:t>
            </a:r>
            <a:endParaRPr lang="en-US" altLang="ko-KR" sz="2000" dirty="0" smtClean="0"/>
          </a:p>
          <a:p>
            <a:pPr lvl="2"/>
            <a:r>
              <a:rPr lang="ko-KR" altLang="en-US" sz="2000" dirty="0" err="1" smtClean="0"/>
              <a:t>비전하</a:t>
            </a:r>
            <a:r>
              <a:rPr lang="ko-KR" altLang="en-US" sz="2000" dirty="0" smtClean="0"/>
              <a:t> 성분</a:t>
            </a:r>
            <a:r>
              <a:rPr lang="en-US" altLang="ko-KR" sz="2000" dirty="0" smtClean="0"/>
              <a:t>: </a:t>
            </a:r>
            <a:r>
              <a:rPr lang="en-US" altLang="ko-KR" sz="2000" dirty="0" smtClean="0"/>
              <a:t>Si, O2</a:t>
            </a:r>
          </a:p>
          <a:p>
            <a:pPr lvl="1"/>
            <a:r>
              <a:rPr lang="ko-KR" altLang="en-US" sz="2200" dirty="0" smtClean="0"/>
              <a:t>유기물 항목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페놀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벤젠</a:t>
            </a:r>
            <a:r>
              <a:rPr lang="en-US" altLang="ko-KR" sz="2200" dirty="0" smtClean="0"/>
              <a:t>, TCE </a:t>
            </a:r>
            <a:r>
              <a:rPr lang="ko-KR" altLang="en-US" sz="2200" dirty="0" smtClean="0"/>
              <a:t>등</a:t>
            </a:r>
            <a:endParaRPr lang="en-US" altLang="ko-KR" sz="2200" dirty="0" smtClean="0"/>
          </a:p>
          <a:p>
            <a:pPr lvl="1"/>
            <a:r>
              <a:rPr lang="ko-KR" altLang="en-US" sz="2200" dirty="0" smtClean="0"/>
              <a:t>종합적 항목</a:t>
            </a:r>
            <a:r>
              <a:rPr lang="en-US" altLang="ko-KR" sz="2200" dirty="0" smtClean="0"/>
              <a:t>: TDS</a:t>
            </a:r>
            <a:r>
              <a:rPr lang="en-US" altLang="ko-KR" sz="2200" dirty="0" smtClean="0"/>
              <a:t>, </a:t>
            </a:r>
            <a:r>
              <a:rPr lang="ko-KR" altLang="en-US" sz="2200" dirty="0"/>
              <a:t>색</a:t>
            </a:r>
            <a:r>
              <a:rPr lang="en-US" altLang="ko-KR" sz="2200" dirty="0" smtClean="0"/>
              <a:t>, </a:t>
            </a:r>
            <a:r>
              <a:rPr lang="en-US" altLang="ko-KR" sz="2200" dirty="0" smtClean="0"/>
              <a:t>COD etc.</a:t>
            </a:r>
          </a:p>
          <a:p>
            <a:pPr lvl="1"/>
            <a:r>
              <a:rPr lang="ko-KR" altLang="en-US" sz="2200" dirty="0" smtClean="0"/>
              <a:t>생물학적 항목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대장균 </a:t>
            </a:r>
            <a:r>
              <a:rPr lang="en-US" altLang="ko-KR" sz="2200" dirty="0" smtClean="0"/>
              <a:t>Coliforms</a:t>
            </a:r>
            <a:r>
              <a:rPr lang="en-US" altLang="ko-KR" sz="2200" dirty="0" smtClean="0"/>
              <a:t>, </a:t>
            </a:r>
            <a:r>
              <a:rPr lang="ko-KR" altLang="en-US" sz="2200" dirty="0" err="1" smtClean="0"/>
              <a:t>살모넬라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바이러스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등</a:t>
            </a:r>
            <a:r>
              <a:rPr lang="en-US" altLang="ko-KR" sz="2200" dirty="0" smtClean="0"/>
              <a:t>.</a:t>
            </a:r>
            <a:endParaRPr lang="en-US" altLang="ko-KR" sz="2200" dirty="0" smtClean="0"/>
          </a:p>
          <a:p>
            <a:pPr lvl="1"/>
            <a:r>
              <a:rPr lang="ko-KR" altLang="en-US" sz="2200" dirty="0" err="1" smtClean="0"/>
              <a:t>농약류</a:t>
            </a:r>
            <a:r>
              <a:rPr lang="ko-KR" altLang="en-US" sz="2200" dirty="0" smtClean="0"/>
              <a:t> 항목</a:t>
            </a:r>
            <a:r>
              <a:rPr lang="en-US" altLang="ko-KR" sz="2200" dirty="0" smtClean="0"/>
              <a:t>: </a:t>
            </a:r>
            <a:r>
              <a:rPr lang="en-US" altLang="ko-KR" sz="2200" dirty="0" err="1" smtClean="0"/>
              <a:t>Diazinon</a:t>
            </a:r>
            <a:r>
              <a:rPr lang="en-US" altLang="ko-KR" sz="2200" dirty="0" smtClean="0"/>
              <a:t>, Parathion, </a:t>
            </a:r>
            <a:r>
              <a:rPr lang="ko-KR" altLang="en-US" sz="2200" dirty="0" smtClean="0"/>
              <a:t>등</a:t>
            </a:r>
            <a:r>
              <a:rPr lang="en-US" altLang="ko-KR" sz="2200" dirty="0" smtClean="0"/>
              <a:t>.</a:t>
            </a:r>
            <a:endParaRPr lang="en-US" altLang="ko-KR" sz="2200" dirty="0" smtClean="0"/>
          </a:p>
          <a:p>
            <a:pPr lvl="1"/>
            <a:r>
              <a:rPr lang="ko-KR" altLang="en-US" sz="2200" dirty="0" err="1" smtClean="0"/>
              <a:t>방사능핵종</a:t>
            </a:r>
            <a:r>
              <a:rPr lang="ko-KR" altLang="en-US" sz="2200" dirty="0" smtClean="0"/>
              <a:t> 항목</a:t>
            </a:r>
            <a:r>
              <a:rPr lang="en-US" altLang="ko-KR" sz="2200" dirty="0" smtClean="0"/>
              <a:t>: </a:t>
            </a:r>
            <a:r>
              <a:rPr lang="en-US" altLang="ko-KR" sz="2200" baseline="30000" dirty="0" smtClean="0"/>
              <a:t>226</a:t>
            </a:r>
            <a:r>
              <a:rPr lang="en-US" altLang="ko-KR" sz="2200" dirty="0" smtClean="0"/>
              <a:t>Ra, </a:t>
            </a:r>
            <a:r>
              <a:rPr lang="en-US" altLang="ko-KR" sz="2200" baseline="30000" dirty="0" smtClean="0"/>
              <a:t>228</a:t>
            </a:r>
            <a:r>
              <a:rPr lang="en-US" altLang="ko-KR" sz="2200" dirty="0" smtClean="0"/>
              <a:t>Ra, </a:t>
            </a:r>
            <a:r>
              <a:rPr lang="ko-KR" altLang="en-US" sz="2200" dirty="0" smtClean="0"/>
              <a:t>알파 입자 활동도</a:t>
            </a:r>
            <a:r>
              <a:rPr lang="en-US" altLang="ko-KR" sz="2200" dirty="0" smtClean="0"/>
              <a:t>,</a:t>
            </a:r>
            <a:r>
              <a:rPr lang="ko-KR" altLang="en-US" sz="2200" dirty="0" smtClean="0"/>
              <a:t> 등</a:t>
            </a:r>
            <a:r>
              <a:rPr lang="en-US" altLang="ko-KR" sz="2200" dirty="0" smtClean="0"/>
              <a:t>.</a:t>
            </a:r>
            <a:endParaRPr lang="en-US" altLang="ko-KR" sz="2200" dirty="0" smtClean="0"/>
          </a:p>
          <a:p>
            <a:endParaRPr lang="en-US" altLang="ko-K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620688"/>
            <a:ext cx="7467600" cy="5760640"/>
          </a:xfrm>
        </p:spPr>
        <p:txBody>
          <a:bodyPr>
            <a:normAutofit/>
          </a:bodyPr>
          <a:lstStyle/>
          <a:p>
            <a:r>
              <a:rPr lang="ko-KR" altLang="en-US" sz="2600" dirty="0" smtClean="0"/>
              <a:t>수질 기준</a:t>
            </a:r>
            <a:r>
              <a:rPr lang="en-US" altLang="ko-KR" sz="2600" dirty="0" smtClean="0"/>
              <a:t>: </a:t>
            </a:r>
            <a:r>
              <a:rPr lang="ko-KR" altLang="en-US" sz="2600" dirty="0" smtClean="0"/>
              <a:t>주어진 용도에 맞게 사용하기 위한 수질 항목의 최소 기준</a:t>
            </a:r>
            <a:endParaRPr lang="en-US" altLang="ko-KR" sz="2600" dirty="0" smtClean="0"/>
          </a:p>
          <a:p>
            <a:pPr lvl="1"/>
            <a:r>
              <a:rPr lang="ko-KR" altLang="en-US" sz="2200" dirty="0" smtClean="0"/>
              <a:t>음용수 수질 기준</a:t>
            </a:r>
            <a:endParaRPr lang="en-US" altLang="ko-KR" sz="2200" dirty="0" smtClean="0"/>
          </a:p>
          <a:p>
            <a:pPr lvl="2"/>
            <a:r>
              <a:rPr lang="en-US" altLang="ko-KR" sz="2000" dirty="0" smtClean="0">
                <a:hlinkClick r:id="rId2"/>
              </a:rPr>
              <a:t>WHO</a:t>
            </a:r>
            <a:r>
              <a:rPr lang="en-US" altLang="ko-KR" sz="2000" dirty="0" smtClean="0"/>
              <a:t>, </a:t>
            </a:r>
            <a:r>
              <a:rPr lang="en-US" altLang="ko-KR" sz="2000" dirty="0" smtClean="0">
                <a:hlinkClick r:id="rId3"/>
              </a:rPr>
              <a:t>USEPA</a:t>
            </a:r>
            <a:r>
              <a:rPr lang="en-US" altLang="ko-KR" sz="2000" dirty="0" smtClean="0"/>
              <a:t>, </a:t>
            </a:r>
            <a:r>
              <a:rPr lang="en-US" altLang="ko-KR" sz="2000" dirty="0" smtClean="0">
                <a:hlinkClick r:id="rId4"/>
              </a:rPr>
              <a:t>EU</a:t>
            </a:r>
            <a:r>
              <a:rPr lang="en-US" altLang="ko-KR" sz="2000" dirty="0" smtClean="0"/>
              <a:t>, ROK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다음 쪽 표 참조</a:t>
            </a:r>
            <a:r>
              <a:rPr lang="en-US" altLang="ko-KR" sz="2000" dirty="0" smtClean="0"/>
              <a:t>)</a:t>
            </a:r>
            <a:endParaRPr lang="en-US" altLang="ko-KR" sz="2000" dirty="0" smtClean="0"/>
          </a:p>
          <a:p>
            <a:pPr lvl="1"/>
            <a:r>
              <a:rPr lang="ko-KR" altLang="en-US" sz="2200" dirty="0" smtClean="0"/>
              <a:t>지표수 수질 기준</a:t>
            </a:r>
            <a:endParaRPr lang="en-US" altLang="ko-KR" sz="2200" dirty="0" smtClean="0"/>
          </a:p>
          <a:p>
            <a:pPr lvl="1"/>
            <a:r>
              <a:rPr lang="ko-KR" altLang="en-US" sz="2200" dirty="0" smtClean="0"/>
              <a:t>지하수 수질 기준</a:t>
            </a:r>
            <a:endParaRPr lang="en-US" altLang="ko-KR" sz="2200" dirty="0" smtClean="0"/>
          </a:p>
          <a:p>
            <a:pPr lvl="2"/>
            <a:r>
              <a:rPr lang="ko-KR" altLang="en-US" sz="2000" dirty="0" smtClean="0">
                <a:hlinkClick r:id="rId5"/>
              </a:rPr>
              <a:t>한국 지하수 수질 기준</a:t>
            </a:r>
            <a:endParaRPr lang="en-US" altLang="ko-KR" sz="2000" dirty="0" smtClean="0"/>
          </a:p>
          <a:p>
            <a:pPr lvl="1"/>
            <a:r>
              <a:rPr lang="ko-KR" altLang="en-US" sz="2200" dirty="0" smtClean="0"/>
              <a:t>어류 수질 기준 </a:t>
            </a:r>
            <a:r>
              <a:rPr lang="en-US" altLang="ko-KR" sz="2200" dirty="0" smtClean="0"/>
              <a:t>WQ </a:t>
            </a:r>
            <a:r>
              <a:rPr lang="en-US" altLang="ko-KR" sz="2200" dirty="0" smtClean="0"/>
              <a:t>standard for finfish</a:t>
            </a:r>
          </a:p>
          <a:p>
            <a:pPr lvl="1"/>
            <a:r>
              <a:rPr lang="ko-KR" altLang="en-US" sz="2200" dirty="0" smtClean="0"/>
              <a:t>논의 수질 기준 </a:t>
            </a:r>
            <a:r>
              <a:rPr lang="en-US" altLang="ko-KR" sz="2200" dirty="0" smtClean="0"/>
              <a:t>WQ </a:t>
            </a:r>
            <a:r>
              <a:rPr lang="en-US" altLang="ko-KR" sz="2200" dirty="0" smtClean="0"/>
              <a:t>standard for paddy rice</a:t>
            </a:r>
          </a:p>
          <a:p>
            <a:pPr lvl="1"/>
            <a:r>
              <a:rPr lang="ko-KR" altLang="en-US" sz="2200" dirty="0" smtClean="0"/>
              <a:t>기타</a:t>
            </a:r>
            <a:endParaRPr lang="en-US" altLang="ko-KR" sz="2200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oohee21.com.ne.kr/ncwppicture/ws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4749"/>
            <a:ext cx="4856156" cy="685325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436096" y="4941168"/>
            <a:ext cx="27398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http://moohee21.com.ne.kr/NCWP.html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692696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Drinking water standards of</a:t>
            </a:r>
          </a:p>
          <a:p>
            <a:r>
              <a:rPr lang="en-US" altLang="ko-KR" dirty="0" smtClean="0"/>
              <a:t>The Republic of Korea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ngormix.com/images/e_articles/1160_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54587"/>
            <a:ext cx="4133850" cy="4610100"/>
          </a:xfrm>
          <a:prstGeom prst="rect">
            <a:avLst/>
          </a:prstGeom>
          <a:noFill/>
        </p:spPr>
      </p:pic>
      <p:pic>
        <p:nvPicPr>
          <p:cNvPr id="1028" name="Picture 4" descr="http://www.engormix.com/images/e_articles/1160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54587"/>
            <a:ext cx="4133850" cy="45624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39552" y="6063099"/>
            <a:ext cx="7704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http://en.engormix.com/MA-aquaculture/articles/aquaculture-water-quality-disease-t1160/165-p0.htm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908720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어류 수질 기준 </a:t>
            </a:r>
            <a:r>
              <a:rPr lang="en-US" altLang="ko-KR" dirty="0" smtClean="0"/>
              <a:t>WQ </a:t>
            </a:r>
            <a:r>
              <a:rPr lang="en-US" altLang="ko-KR" dirty="0" smtClean="0"/>
              <a:t>standard for finfish (Australia)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0"/>
            <a:ext cx="8496944" cy="2952327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물의 섭취에 따른 건강상 문제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무기물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As: </a:t>
            </a:r>
            <a:r>
              <a:rPr lang="ko-KR" altLang="en-US" dirty="0" smtClean="0"/>
              <a:t>피부 훼손</a:t>
            </a:r>
            <a:r>
              <a:rPr lang="en-US" altLang="ko-KR" dirty="0" smtClean="0"/>
              <a:t>; </a:t>
            </a:r>
            <a:r>
              <a:rPr lang="ko-KR" altLang="en-US" dirty="0" smtClean="0"/>
              <a:t>순환기계 문제</a:t>
            </a:r>
            <a:r>
              <a:rPr lang="en-US" altLang="ko-KR" dirty="0" smtClean="0"/>
              <a:t>; </a:t>
            </a:r>
            <a:r>
              <a:rPr lang="ko-KR" altLang="en-US" dirty="0" smtClean="0"/>
              <a:t>발암성 증가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Pb</a:t>
            </a:r>
            <a:r>
              <a:rPr lang="en-US" altLang="ko-KR" dirty="0" smtClean="0"/>
              <a:t>: </a:t>
            </a:r>
            <a:r>
              <a:rPr lang="ko-KR" altLang="en-US" dirty="0" smtClean="0"/>
              <a:t>어린이 정신</a:t>
            </a:r>
            <a:r>
              <a:rPr lang="en-US" altLang="ko-KR" dirty="0" smtClean="0"/>
              <a:t>-</a:t>
            </a:r>
            <a:r>
              <a:rPr lang="ko-KR" altLang="en-US" dirty="0" smtClean="0"/>
              <a:t>육체 발달 저해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성인</a:t>
            </a:r>
            <a:r>
              <a:rPr lang="en-US" altLang="ko-KR" dirty="0" smtClean="0"/>
              <a:t>-</a:t>
            </a:r>
            <a:r>
              <a:rPr lang="ko-KR" altLang="en-US" dirty="0" smtClean="0"/>
              <a:t>신장 문제</a:t>
            </a:r>
            <a:r>
              <a:rPr lang="en-US" altLang="ko-KR" dirty="0" smtClean="0"/>
              <a:t>; </a:t>
            </a:r>
            <a:r>
              <a:rPr lang="ko-KR" altLang="en-US" dirty="0" smtClean="0"/>
              <a:t>고혈압</a:t>
            </a:r>
            <a:endParaRPr lang="en-US" altLang="ko-KR" dirty="0" smtClean="0"/>
          </a:p>
        </p:txBody>
      </p:sp>
      <p:pic>
        <p:nvPicPr>
          <p:cNvPr id="18436" name="Picture 4" descr="http://colonelspeaks.files.wordpress.com/2010/06/lead_arsenic_poisoning.gif?w=6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284984"/>
            <a:ext cx="4286250" cy="3038476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195736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http://colonelspeaks.wordpress.com/tag/mass-poisoning/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erc.carleton.edu/images/health09/arsenic_poiso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5753100" cy="389572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323528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http://serc.carleton.edu/NAGTWorkshops/health10/overview.html</a:t>
            </a:r>
            <a:endParaRPr lang="ko-KR" altLang="en-US" sz="1000" dirty="0"/>
          </a:p>
        </p:txBody>
      </p:sp>
      <p:pic>
        <p:nvPicPr>
          <p:cNvPr id="19460" name="Picture 4" descr="http://atlas-emergency-medicine.org.ua/ch.12_files/image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556792"/>
            <a:ext cx="3105150" cy="4552951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5687616" y="6165304"/>
            <a:ext cx="34563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http://atlas-emergency-medicine.org.ua/ch.12.htm</a:t>
            </a:r>
            <a:endParaRPr lang="ko-KR" alt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9087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비소</a:t>
            </a:r>
            <a:r>
              <a:rPr lang="en-US" altLang="ko-KR" dirty="0" smtClean="0"/>
              <a:t>(As)</a:t>
            </a:r>
            <a:r>
              <a:rPr lang="ko-KR" altLang="en-US" dirty="0" smtClean="0"/>
              <a:t> 중독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043608" y="5301208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Image courtesy of Paul </a:t>
            </a:r>
            <a:r>
              <a:rPr lang="en-US" altLang="ko-KR" dirty="0" err="1" smtClean="0"/>
              <a:t>Traughber</a:t>
            </a:r>
            <a:r>
              <a:rPr lang="en-US" altLang="ko-KR" dirty="0" smtClean="0"/>
              <a:t>, M.D., Boise, Idaho.</a:t>
            </a:r>
          </a:p>
          <a:p>
            <a:r>
              <a:rPr lang="en-US" altLang="ko-KR" dirty="0" smtClean="0"/>
              <a:t>This X-ray shows white bands of lead collected in the growth plates of the knee joints of a child</a:t>
            </a:r>
            <a:endParaRPr lang="en-US" altLang="ko-KR" dirty="0"/>
          </a:p>
        </p:txBody>
      </p:sp>
      <p:pic>
        <p:nvPicPr>
          <p:cNvPr id="20484" name="Picture 4" descr="http://content.revolutionhealth.com/contentimages/h9991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5706447" cy="37215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69269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납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Pb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중독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3275856" y="5013176"/>
            <a:ext cx="53103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http://www.revolutionhealth.com/articles/x-ray-of-lead-poisoning-in-a-child/zm6084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48681"/>
            <a:ext cx="8496944" cy="576064"/>
          </a:xfrm>
        </p:spPr>
        <p:txBody>
          <a:bodyPr>
            <a:normAutofit/>
          </a:bodyPr>
          <a:lstStyle/>
          <a:p>
            <a:pPr lvl="2"/>
            <a:r>
              <a:rPr lang="en-US" altLang="ko-KR" dirty="0" smtClean="0"/>
              <a:t>Cd: ‘</a:t>
            </a:r>
            <a:r>
              <a:rPr lang="en-US" altLang="ko-KR" dirty="0" err="1" smtClean="0"/>
              <a:t>Itai-Itai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신장 훼손</a:t>
            </a:r>
            <a:endParaRPr lang="en-US" altLang="ko-KR" dirty="0" smtClean="0"/>
          </a:p>
        </p:txBody>
      </p:sp>
      <p:pic>
        <p:nvPicPr>
          <p:cNvPr id="21506" name="Picture 2" descr="http://2.bp.blogspot.com/_RLAiIu23kKE/TDqgsXH41LI/AAAAAAAAEaA/BEmcN6WUdpc/s1600/.Itai-itai+dis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340768"/>
            <a:ext cx="2038350" cy="3857625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2483768" y="5301208"/>
            <a:ext cx="25875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http://pollutionpictures.blogspot.com/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579</TotalTime>
  <Words>443</Words>
  <Application>Microsoft Office PowerPoint</Application>
  <PresentationFormat>화면 슬라이드 쇼(4:3)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HY견고딕</vt:lpstr>
      <vt:lpstr>HY중고딕</vt:lpstr>
      <vt:lpstr>Arial</vt:lpstr>
      <vt:lpstr>Franklin Gothic Book</vt:lpstr>
      <vt:lpstr>Wingdings 2</vt:lpstr>
      <vt:lpstr>테크닉</vt:lpstr>
      <vt:lpstr>Ch.3. 수질 Water Quality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64</cp:revision>
  <dcterms:created xsi:type="dcterms:W3CDTF">2012-02-18T07:01:10Z</dcterms:created>
  <dcterms:modified xsi:type="dcterms:W3CDTF">2016-09-21T07:32:14Z</dcterms:modified>
</cp:coreProperties>
</file>